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9" r:id="rId4"/>
    <p:sldId id="261" r:id="rId5"/>
    <p:sldId id="285" r:id="rId6"/>
    <p:sldId id="263" r:id="rId7"/>
    <p:sldId id="264" r:id="rId8"/>
    <p:sldId id="260" r:id="rId9"/>
    <p:sldId id="271" r:id="rId10"/>
    <p:sldId id="295" r:id="rId11"/>
    <p:sldId id="296" r:id="rId12"/>
    <p:sldId id="277" r:id="rId13"/>
    <p:sldId id="280" r:id="rId14"/>
    <p:sldId id="286" r:id="rId15"/>
    <p:sldId id="275" r:id="rId16"/>
    <p:sldId id="276" r:id="rId17"/>
    <p:sldId id="266" r:id="rId18"/>
    <p:sldId id="281" r:id="rId19"/>
    <p:sldId id="293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B1E"/>
    <a:srgbClr val="3C91B3"/>
    <a:srgbClr val="A9CB38"/>
    <a:srgbClr val="DCDEE0"/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1"/>
    <p:restoredTop sz="86407"/>
  </p:normalViewPr>
  <p:slideViewPr>
    <p:cSldViewPr snapToGrid="0" snapToObjects="1">
      <p:cViewPr varScale="1">
        <p:scale>
          <a:sx n="63" d="100"/>
          <a:sy n="63" d="100"/>
        </p:scale>
        <p:origin x="-139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7526C-E739-4456-AB17-40141D307DC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1378B6-DDBD-4045-A352-433615F95F30}">
      <dgm:prSet phldrT="[Text]" custT="1"/>
      <dgm:spPr>
        <a:solidFill>
          <a:srgbClr val="F48B1E"/>
        </a:solidFill>
      </dgm:spPr>
      <dgm:t>
        <a:bodyPr/>
        <a:lstStyle/>
        <a:p>
          <a:r>
            <a:rPr lang="en-US" sz="3600" dirty="0" smtClean="0"/>
            <a:t>Historical Financial Reports</a:t>
          </a:r>
          <a:endParaRPr lang="en-US" sz="3600" dirty="0"/>
        </a:p>
      </dgm:t>
    </dgm:pt>
    <dgm:pt modelId="{2185DCDB-6359-419E-8695-DE122E4EC928}" type="parTrans" cxnId="{6C0F7E19-E2BC-4509-8DBD-AC01981B6392}">
      <dgm:prSet/>
      <dgm:spPr/>
      <dgm:t>
        <a:bodyPr/>
        <a:lstStyle/>
        <a:p>
          <a:endParaRPr lang="en-US"/>
        </a:p>
      </dgm:t>
    </dgm:pt>
    <dgm:pt modelId="{A2D312B0-B484-401F-90F5-CE19546BCF05}" type="sibTrans" cxnId="{6C0F7E19-E2BC-4509-8DBD-AC01981B6392}">
      <dgm:prSet/>
      <dgm:spPr/>
      <dgm:t>
        <a:bodyPr/>
        <a:lstStyle/>
        <a:p>
          <a:endParaRPr lang="en-US"/>
        </a:p>
      </dgm:t>
    </dgm:pt>
    <dgm:pt modelId="{7A2487B8-1101-49F6-B802-BE5825B86943}">
      <dgm:prSet phldrT="[Text]" custT="1"/>
      <dgm:spPr/>
      <dgm:t>
        <a:bodyPr/>
        <a:lstStyle/>
        <a:p>
          <a:r>
            <a:rPr lang="en-US" sz="2400" dirty="0" smtClean="0"/>
            <a:t>Florida BCBS short term ROI based on a 20% reduction in </a:t>
          </a:r>
          <a:r>
            <a:rPr lang="en-US" sz="2400" dirty="0" err="1" smtClean="0"/>
            <a:t>pmpm</a:t>
          </a:r>
          <a:r>
            <a:rPr lang="en-US" sz="2400" dirty="0" smtClean="0"/>
            <a:t> costs for DPP participants</a:t>
          </a:r>
          <a:endParaRPr lang="en-US" sz="2400" dirty="0"/>
        </a:p>
      </dgm:t>
    </dgm:pt>
    <dgm:pt modelId="{41A61C24-F17A-4062-BBBE-1C0F1614FD0F}" type="parTrans" cxnId="{0FFDE670-A5C1-4D81-9C59-F7BE62442D55}">
      <dgm:prSet/>
      <dgm:spPr/>
      <dgm:t>
        <a:bodyPr/>
        <a:lstStyle/>
        <a:p>
          <a:endParaRPr lang="en-US"/>
        </a:p>
      </dgm:t>
    </dgm:pt>
    <dgm:pt modelId="{9CE51DB9-FC87-416D-A87E-D070A0EB0B9B}" type="sibTrans" cxnId="{0FFDE670-A5C1-4D81-9C59-F7BE62442D55}">
      <dgm:prSet/>
      <dgm:spPr/>
      <dgm:t>
        <a:bodyPr/>
        <a:lstStyle/>
        <a:p>
          <a:endParaRPr lang="en-US"/>
        </a:p>
      </dgm:t>
    </dgm:pt>
    <dgm:pt modelId="{6A9B93F2-D6E7-44FF-BB70-9600217C60D0}">
      <dgm:prSet phldrT="[Text]" custT="1"/>
      <dgm:spPr/>
      <dgm:t>
        <a:bodyPr/>
        <a:lstStyle/>
        <a:p>
          <a:r>
            <a:rPr lang="en-US" sz="2400" dirty="0" err="1" smtClean="0"/>
            <a:t>Avg</a:t>
          </a:r>
          <a:r>
            <a:rPr lang="en-US" sz="2400" dirty="0" smtClean="0"/>
            <a:t> health plan cost for a diabetic member is $11,700/year compared to $4400 for a no-diabetic plan member</a:t>
          </a:r>
          <a:endParaRPr lang="en-US" sz="2400" dirty="0"/>
        </a:p>
      </dgm:t>
    </dgm:pt>
    <dgm:pt modelId="{2CF97EC5-DACE-4DA0-B1F7-49F9E2A16B2A}" type="parTrans" cxnId="{840989BF-F935-4279-8ECE-4EDC7F6A0969}">
      <dgm:prSet/>
      <dgm:spPr/>
      <dgm:t>
        <a:bodyPr/>
        <a:lstStyle/>
        <a:p>
          <a:endParaRPr lang="en-US"/>
        </a:p>
      </dgm:t>
    </dgm:pt>
    <dgm:pt modelId="{5200A623-9388-4D07-8042-F447351644E2}" type="sibTrans" cxnId="{840989BF-F935-4279-8ECE-4EDC7F6A0969}">
      <dgm:prSet/>
      <dgm:spPr/>
      <dgm:t>
        <a:bodyPr/>
        <a:lstStyle/>
        <a:p>
          <a:endParaRPr lang="en-US"/>
        </a:p>
      </dgm:t>
    </dgm:pt>
    <dgm:pt modelId="{C7E6D02B-658D-4D37-8F69-E8049D91DD88}">
      <dgm:prSet phldrT="[Text]" custT="1"/>
      <dgm:spPr/>
      <dgm:t>
        <a:bodyPr/>
        <a:lstStyle/>
        <a:p>
          <a:r>
            <a:rPr lang="en-US" sz="2400" dirty="0" smtClean="0"/>
            <a:t>CMS when adding DPP as a benefit cited a savings of $2650 if a participant attended 4 sessions</a:t>
          </a:r>
          <a:endParaRPr lang="en-US" sz="2400" dirty="0"/>
        </a:p>
      </dgm:t>
    </dgm:pt>
    <dgm:pt modelId="{92E284DF-6F2D-46CF-BBA0-9827AD38321D}" type="parTrans" cxnId="{82A69DED-AA9E-4078-A21E-1D2B3235843E}">
      <dgm:prSet/>
      <dgm:spPr/>
      <dgm:t>
        <a:bodyPr/>
        <a:lstStyle/>
        <a:p>
          <a:endParaRPr lang="en-US"/>
        </a:p>
      </dgm:t>
    </dgm:pt>
    <dgm:pt modelId="{38C72DAA-CA68-444B-8172-5B4CBBA5E100}" type="sibTrans" cxnId="{82A69DED-AA9E-4078-A21E-1D2B3235843E}">
      <dgm:prSet/>
      <dgm:spPr/>
      <dgm:t>
        <a:bodyPr/>
        <a:lstStyle/>
        <a:p>
          <a:endParaRPr lang="en-US"/>
        </a:p>
      </dgm:t>
    </dgm:pt>
    <dgm:pt modelId="{BE0F8EBC-7F46-40D3-B0CC-3500479114D8}" type="pres">
      <dgm:prSet presAssocID="{46B7526C-E739-4456-AB17-40141D307D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6DE78C-8AD9-46D7-95D5-15B565BD0C26}" type="pres">
      <dgm:prSet presAssocID="{2E1378B6-DDBD-4045-A352-433615F95F30}" presName="composite" presStyleCnt="0"/>
      <dgm:spPr/>
    </dgm:pt>
    <dgm:pt modelId="{D9213BC0-78A4-4265-A5D4-AB86DA781797}" type="pres">
      <dgm:prSet presAssocID="{2E1378B6-DDBD-4045-A352-433615F95F30}" presName="parTx" presStyleLbl="alignNode1" presStyleIdx="0" presStyleCnt="1" custScaleY="100000" custLinFactNeighborY="5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3E5B5-FBE4-4C5A-A13C-965035D92DC7}" type="pres">
      <dgm:prSet presAssocID="{2E1378B6-DDBD-4045-A352-433615F95F30}" presName="desTx" presStyleLbl="alignAccFollowNode1" presStyleIdx="0" presStyleCnt="1" custScaleY="100838" custLinFactNeighborY="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FB17A6-37C4-4933-817F-16B4355485E4}" type="presOf" srcId="{C7E6D02B-658D-4D37-8F69-E8049D91DD88}" destId="{0453E5B5-FBE4-4C5A-A13C-965035D92DC7}" srcOrd="0" destOrd="2" presId="urn:microsoft.com/office/officeart/2005/8/layout/hList1"/>
    <dgm:cxn modelId="{A315C73F-6867-47ED-AF42-3F41FB76B55B}" type="presOf" srcId="{7A2487B8-1101-49F6-B802-BE5825B86943}" destId="{0453E5B5-FBE4-4C5A-A13C-965035D92DC7}" srcOrd="0" destOrd="1" presId="urn:microsoft.com/office/officeart/2005/8/layout/hList1"/>
    <dgm:cxn modelId="{6C0F7E19-E2BC-4509-8DBD-AC01981B6392}" srcId="{46B7526C-E739-4456-AB17-40141D307DC9}" destId="{2E1378B6-DDBD-4045-A352-433615F95F30}" srcOrd="0" destOrd="0" parTransId="{2185DCDB-6359-419E-8695-DE122E4EC928}" sibTransId="{A2D312B0-B484-401F-90F5-CE19546BCF05}"/>
    <dgm:cxn modelId="{0FFDE670-A5C1-4D81-9C59-F7BE62442D55}" srcId="{2E1378B6-DDBD-4045-A352-433615F95F30}" destId="{7A2487B8-1101-49F6-B802-BE5825B86943}" srcOrd="1" destOrd="0" parTransId="{41A61C24-F17A-4062-BBBE-1C0F1614FD0F}" sibTransId="{9CE51DB9-FC87-416D-A87E-D070A0EB0B9B}"/>
    <dgm:cxn modelId="{840989BF-F935-4279-8ECE-4EDC7F6A0969}" srcId="{2E1378B6-DDBD-4045-A352-433615F95F30}" destId="{6A9B93F2-D6E7-44FF-BB70-9600217C60D0}" srcOrd="0" destOrd="0" parTransId="{2CF97EC5-DACE-4DA0-B1F7-49F9E2A16B2A}" sibTransId="{5200A623-9388-4D07-8042-F447351644E2}"/>
    <dgm:cxn modelId="{4AF5926C-B046-4735-9394-95D01B334FBD}" type="presOf" srcId="{6A9B93F2-D6E7-44FF-BB70-9600217C60D0}" destId="{0453E5B5-FBE4-4C5A-A13C-965035D92DC7}" srcOrd="0" destOrd="0" presId="urn:microsoft.com/office/officeart/2005/8/layout/hList1"/>
    <dgm:cxn modelId="{82A69DED-AA9E-4078-A21E-1D2B3235843E}" srcId="{2E1378B6-DDBD-4045-A352-433615F95F30}" destId="{C7E6D02B-658D-4D37-8F69-E8049D91DD88}" srcOrd="2" destOrd="0" parTransId="{92E284DF-6F2D-46CF-BBA0-9827AD38321D}" sibTransId="{38C72DAA-CA68-444B-8172-5B4CBBA5E100}"/>
    <dgm:cxn modelId="{41BF4405-5BD8-4378-AC04-F5A82759473E}" type="presOf" srcId="{46B7526C-E739-4456-AB17-40141D307DC9}" destId="{BE0F8EBC-7F46-40D3-B0CC-3500479114D8}" srcOrd="0" destOrd="0" presId="urn:microsoft.com/office/officeart/2005/8/layout/hList1"/>
    <dgm:cxn modelId="{7FCBDA56-99B0-4578-8B0F-A706F2CEF8DB}" type="presOf" srcId="{2E1378B6-DDBD-4045-A352-433615F95F30}" destId="{D9213BC0-78A4-4265-A5D4-AB86DA781797}" srcOrd="0" destOrd="0" presId="urn:microsoft.com/office/officeart/2005/8/layout/hList1"/>
    <dgm:cxn modelId="{E63E1C83-A9A3-4C2E-8F11-78692FDDB1BE}" type="presParOf" srcId="{BE0F8EBC-7F46-40D3-B0CC-3500479114D8}" destId="{A96DE78C-8AD9-46D7-95D5-15B565BD0C26}" srcOrd="0" destOrd="0" presId="urn:microsoft.com/office/officeart/2005/8/layout/hList1"/>
    <dgm:cxn modelId="{CF9C38BD-9A14-4C1A-8056-5E02A6E25588}" type="presParOf" srcId="{A96DE78C-8AD9-46D7-95D5-15B565BD0C26}" destId="{D9213BC0-78A4-4265-A5D4-AB86DA781797}" srcOrd="0" destOrd="0" presId="urn:microsoft.com/office/officeart/2005/8/layout/hList1"/>
    <dgm:cxn modelId="{C51982D0-831C-4A7C-AECE-34D876F7FD7D}" type="presParOf" srcId="{A96DE78C-8AD9-46D7-95D5-15B565BD0C26}" destId="{0453E5B5-FBE4-4C5A-A13C-965035D92DC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13BC0-78A4-4265-A5D4-AB86DA781797}">
      <dsp:nvSpPr>
        <dsp:cNvPr id="0" name=""/>
        <dsp:cNvSpPr/>
      </dsp:nvSpPr>
      <dsp:spPr>
        <a:xfrm>
          <a:off x="0" y="37844"/>
          <a:ext cx="10634747" cy="1872000"/>
        </a:xfrm>
        <a:prstGeom prst="rect">
          <a:avLst/>
        </a:prstGeom>
        <a:solidFill>
          <a:srgbClr val="F48B1E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Historical Financial Reports</a:t>
          </a:r>
          <a:endParaRPr lang="en-US" sz="3600" kern="1200" dirty="0"/>
        </a:p>
      </dsp:txBody>
      <dsp:txXfrm>
        <a:off x="0" y="37844"/>
        <a:ext cx="10634747" cy="1872000"/>
      </dsp:txXfrm>
    </dsp:sp>
    <dsp:sp modelId="{0453E5B5-FBE4-4C5A-A13C-965035D92DC7}">
      <dsp:nvSpPr>
        <dsp:cNvPr id="0" name=""/>
        <dsp:cNvSpPr/>
      </dsp:nvSpPr>
      <dsp:spPr>
        <a:xfrm>
          <a:off x="0" y="1897877"/>
          <a:ext cx="10634747" cy="28787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/>
            <a:t>Avg</a:t>
          </a:r>
          <a:r>
            <a:rPr lang="en-US" sz="2400" kern="1200" dirty="0" smtClean="0"/>
            <a:t> health plan cost for a diabetic member is $11,700/year compared to $4400 for a no-diabetic plan member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Florida BCBS short term ROI based on a 20% reduction in </a:t>
          </a:r>
          <a:r>
            <a:rPr lang="en-US" sz="2400" kern="1200" dirty="0" err="1" smtClean="0"/>
            <a:t>pmpm</a:t>
          </a:r>
          <a:r>
            <a:rPr lang="en-US" sz="2400" kern="1200" dirty="0" smtClean="0"/>
            <a:t> costs for DPP participants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CMS when adding DPP as a benefit cited a savings of $2650 if a participant attended 4 sessions</a:t>
          </a:r>
          <a:endParaRPr lang="en-US" sz="2400" kern="1200" dirty="0"/>
        </a:p>
      </dsp:txBody>
      <dsp:txXfrm>
        <a:off x="0" y="1897877"/>
        <a:ext cx="10634747" cy="2878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141AC-F0CD-40E8-BEEA-DE6B2FE57042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D0FE2-6C6B-45ED-A1DC-12DCC7C8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8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D0FE2-6C6B-45ED-A1DC-12DCC7C8AA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81589-8316-41BE-A661-6A1401562A3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3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9C7F-560D-2744-8109-D255E76F5C5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7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69C7F-560D-2744-8109-D255E76F5C5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7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68B55-4AD7-9C46-8F76-4EA3B8EA58D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8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2" y="4343401"/>
            <a:ext cx="5486399" cy="411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7388"/>
            <a:ext cx="6094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223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9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9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1984917"/>
            <a:ext cx="12192000" cy="346803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7121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294159"/>
            <a:ext cx="10363200" cy="572702"/>
          </a:xfrm>
        </p:spPr>
        <p:txBody>
          <a:bodyPr anchor="b">
            <a:noAutofit/>
          </a:bodyPr>
          <a:lstStyle>
            <a:lvl1pPr marL="0" indent="0" algn="ctr">
              <a:buNone/>
              <a:defRPr sz="3500" b="0">
                <a:solidFill>
                  <a:srgbClr val="F48B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963084" y="3040821"/>
            <a:ext cx="10363200" cy="375739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line / text goes here.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7837" y="6368442"/>
            <a:ext cx="2974137" cy="255920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bg1">
                    <a:lumMod val="65000"/>
                  </a:schemeClr>
                </a:solidFill>
                <a:latin typeface="Gotham-Light" charset="0"/>
                <a:ea typeface="Gotham-Light" charset="0"/>
                <a:cs typeface="Gotham-Light" charset="0"/>
              </a:defRPr>
            </a:lvl1pPr>
          </a:lstStyle>
          <a:p>
            <a:r>
              <a:rPr lang="en-US" dirty="0" err="1" smtClean="0">
                <a:latin typeface="Gotham-Book" charset="0"/>
                <a:ea typeface="Gotham-Book" charset="0"/>
                <a:cs typeface="Gotham-Book" charset="0"/>
              </a:rPr>
              <a:t>SoleraNetwork.com</a:t>
            </a:r>
            <a:r>
              <a:rPr lang="en-US" dirty="0" smtClean="0">
                <a:latin typeface="Gotham-Book" charset="0"/>
                <a:ea typeface="Gotham-Book" charset="0"/>
                <a:cs typeface="Gotham-Book" charset="0"/>
              </a:rPr>
              <a:t>  |  </a:t>
            </a:r>
            <a:fld id="{67E90E20-91BC-4741-AD3D-8E80AF6087EA}" type="slidenum">
              <a:rPr lang="en-US" smtClean="0">
                <a:solidFill>
                  <a:srgbClr val="F48B1F"/>
                </a:solidFill>
                <a:latin typeface="Gotham-Book" charset="0"/>
                <a:ea typeface="Gotham-Book" charset="0"/>
                <a:cs typeface="Gotham-Book" charset="0"/>
              </a:rPr>
              <a:pPr/>
              <a:t>‹#›</a:t>
            </a:fld>
            <a:r>
              <a:rPr lang="en-US" dirty="0" smtClean="0">
                <a:solidFill>
                  <a:srgbClr val="F48B1F"/>
                </a:solidFill>
                <a:latin typeface="Gotham-Book" charset="0"/>
                <a:ea typeface="Gotham-Book" charset="0"/>
                <a:cs typeface="Gotham-Book" charset="0"/>
              </a:rPr>
              <a:t> </a:t>
            </a:r>
            <a:endParaRPr lang="en-US" dirty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99" y="6368442"/>
            <a:ext cx="960777" cy="2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99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88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6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1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56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7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8B2A3-F827-D44A-8FFC-7F8DE61ECA74}" type="datetimeFigureOut">
              <a:rPr lang="en-US" smtClean="0"/>
              <a:t>6/21/2016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1A249-43F0-694C-B685-FBF3CCEC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2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emf"/><Relationship Id="rId18" Type="http://schemas.openxmlformats.org/officeDocument/2006/relationships/image" Target="../media/image3.pn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17" Type="http://schemas.openxmlformats.org/officeDocument/2006/relationships/image" Target="../media/image41.emf"/><Relationship Id="rId2" Type="http://schemas.openxmlformats.org/officeDocument/2006/relationships/image" Target="../media/image26.emf"/><Relationship Id="rId1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5" Type="http://schemas.openxmlformats.org/officeDocument/2006/relationships/image" Target="../media/image39.emf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Relationship Id="rId1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3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158" y="5514656"/>
            <a:ext cx="2116215" cy="9394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5436"/>
            <a:ext cx="12192000" cy="5073805"/>
          </a:xfrm>
          <a:prstGeom prst="rect">
            <a:avLst/>
          </a:prstGeom>
          <a:solidFill>
            <a:srgbClr val="F4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4349" y="2235915"/>
            <a:ext cx="1062445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cap="all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INTRODUCING A NEW PREVENTIVE SERVICE</a:t>
            </a:r>
            <a:endParaRPr lang="en-US" sz="2800" cap="all" dirty="0" smtClean="0">
              <a:solidFill>
                <a:schemeClr val="bg1"/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Gotham-Light" charset="0"/>
                <a:ea typeface="Gotham-Light" charset="0"/>
                <a:cs typeface="Gotham-Light" charset="0"/>
              </a:rPr>
              <a:t>Bringing the </a:t>
            </a:r>
            <a:r>
              <a:rPr lang="en-US" dirty="0">
                <a:solidFill>
                  <a:schemeClr val="bg1"/>
                </a:solidFill>
                <a:latin typeface="Gotham-Light" charset="0"/>
                <a:ea typeface="Gotham-Light" charset="0"/>
                <a:cs typeface="Gotham-Light" charset="0"/>
              </a:rPr>
              <a:t>Diabetes Prevention </a:t>
            </a:r>
            <a:r>
              <a:rPr lang="en-US" dirty="0" smtClean="0">
                <a:solidFill>
                  <a:schemeClr val="bg1"/>
                </a:solidFill>
                <a:latin typeface="Gotham-Light" charset="0"/>
                <a:ea typeface="Gotham-Light" charset="0"/>
                <a:cs typeface="Gotham-Light" charset="0"/>
              </a:rPr>
              <a:t>Program to Anthem Members</a:t>
            </a:r>
          </a:p>
        </p:txBody>
      </p:sp>
      <p:pic>
        <p:nvPicPr>
          <p:cNvPr id="8" name="Picture 7" descr="ABC_black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5806571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14912278"/>
              </p:ext>
            </p:extLst>
          </p:nvPr>
        </p:nvGraphicFramePr>
        <p:xfrm>
          <a:off x="609602" y="1447800"/>
          <a:ext cx="10634747" cy="47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>
            <a:spLocks/>
          </p:cNvSpPr>
          <p:nvPr/>
        </p:nvSpPr>
        <p:spPr bwMode="auto">
          <a:xfrm>
            <a:off x="856321" y="325754"/>
            <a:ext cx="24878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THE DIABETES PREVENTION PROGRAM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856319" y="950898"/>
            <a:ext cx="1061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DPP historical financial results (non Anthem)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1C3EA24E-D01B-4CE5-9235-AC4BD28A99A3}" type="slidenum">
              <a:rPr lang="en-US" sz="1200" smtClean="0">
                <a:latin typeface="Gotham-Book"/>
              </a:rPr>
              <a:t>10</a:t>
            </a:fld>
            <a:endParaRPr lang="en-US" sz="1200" dirty="0"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111313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6AB82-9A5A-374F-8160-9694430342A9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26" y="212704"/>
            <a:ext cx="8336289" cy="63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249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86"/>
            <a:ext cx="12192000" cy="6857999"/>
          </a:xfrm>
          <a:prstGeom prst="rect">
            <a:avLst/>
          </a:prstGeom>
          <a:solidFill>
            <a:srgbClr val="F48B1F"/>
          </a:solidFill>
          <a:ln>
            <a:solidFill>
              <a:srgbClr val="F48B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09" y="121850"/>
            <a:ext cx="6474371" cy="661430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926971" y="2021543"/>
            <a:ext cx="8271640" cy="56311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MEET SOLERA HEALTH</a:t>
            </a:r>
            <a:endParaRPr lang="en-US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4"/>
          </p:nvPr>
        </p:nvSpPr>
        <p:spPr>
          <a:xfrm>
            <a:off x="1539793" y="3360884"/>
            <a:ext cx="9025555" cy="140691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Anthem is partnering with Solera Health to bring the DPP to its members.</a:t>
            </a:r>
          </a:p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Solera enrolls members </a:t>
            </a:r>
            <a:r>
              <a:rPr lang="en-US" sz="1800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who are at </a:t>
            </a:r>
            <a:r>
              <a:rPr lang="en-US" sz="18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risk, matches them with a DPP partner, submits milestone-based claims on behalf of its DPP partners, and reports on outcomes. </a:t>
            </a:r>
            <a:endParaRPr lang="en-US" sz="18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Page </a:t>
            </a:r>
            <a:fld id="{CC9EBFDC-32D6-4924-89CF-FE5BA69DC46F}" type="slidenum">
              <a:rPr lang="en-US" sz="1200">
                <a:solidFill>
                  <a:schemeClr val="bg1"/>
                </a:solidFill>
                <a:latin typeface="Gotham-Book"/>
              </a:rPr>
              <a:t>12</a:t>
            </a:fld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 </a:t>
            </a:r>
            <a:endParaRPr lang="en-US" sz="1200" dirty="0">
              <a:solidFill>
                <a:schemeClr val="bg1"/>
              </a:solidFill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9571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olera_over-view-diagram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2"/>
          <a:stretch/>
        </p:blipFill>
        <p:spPr>
          <a:xfrm>
            <a:off x="564694" y="1327194"/>
            <a:ext cx="4871777" cy="525766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35286" y="1699941"/>
            <a:ext cx="55049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48B1F"/>
                </a:solidFill>
                <a:latin typeface="Gotham-Book" charset="0"/>
                <a:ea typeface="Gotham-Book" charset="0"/>
                <a:cs typeface="Gotham-Book" charset="0"/>
              </a:rPr>
              <a:t>1. ANTHEM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Identifies qualified members via care gap analysis and covers the Diabetes Prevention Program as an ACA-covered preventive medical benefit.</a:t>
            </a:r>
          </a:p>
          <a:p>
            <a:endParaRPr lang="en-US" sz="2000" dirty="0" smtClean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endParaRPr lang="en-US" sz="2000" dirty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35286" y="2900269"/>
            <a:ext cx="55049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C91B1"/>
                </a:solidFill>
                <a:latin typeface="Gotham-Book" charset="0"/>
                <a:ea typeface="Gotham-Book" charset="0"/>
                <a:cs typeface="Gotham-Book" charset="0"/>
              </a:rPr>
              <a:t>2</a:t>
            </a:r>
            <a:r>
              <a:rPr lang="en-US" dirty="0" smtClean="0">
                <a:solidFill>
                  <a:srgbClr val="3C91B1"/>
                </a:solidFill>
                <a:latin typeface="Gotham-Book" charset="0"/>
                <a:ea typeface="Gotham-Book" charset="0"/>
                <a:cs typeface="Gotham-Book" charset="0"/>
              </a:rPr>
              <a:t>. BDTC PRACTICES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Use EMR data to identify and refer patients to Solera for enrollment in a Diabetes Prevention Program. </a:t>
            </a:r>
            <a:endParaRPr lang="en-US" sz="2000" dirty="0" smtClean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endParaRPr lang="en-US" sz="2000" dirty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35287" y="3935875"/>
            <a:ext cx="56325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AACC38"/>
                </a:solidFill>
                <a:latin typeface="Gotham-Book" charset="0"/>
                <a:ea typeface="Gotham-Book" charset="0"/>
                <a:cs typeface="Gotham-Book" charset="0"/>
              </a:rPr>
              <a:t>3. QUALIFIED MEMBERS 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Choose from a variety of qualified local, digital, and community DPP providers to find the best match for success.</a:t>
            </a:r>
          </a:p>
          <a:p>
            <a:endParaRPr lang="en-US" sz="2000" dirty="0" smtClean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endParaRPr lang="en-US" sz="2000" dirty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35286" y="4922512"/>
            <a:ext cx="550497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5C76C"/>
                </a:solidFill>
                <a:latin typeface="Gotham-Book" charset="0"/>
                <a:ea typeface="Gotham-Book" charset="0"/>
                <a:cs typeface="Gotham-Book" charset="0"/>
              </a:rPr>
              <a:t>4. COMMUNITY/DIGITAL DPP PROVIDERS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Provide a variety of options for the Diabetes Prevention Program (DPP), driving consumer choice and member engagement.</a:t>
            </a:r>
          </a:p>
          <a:p>
            <a:endParaRPr lang="en-US" sz="2000" dirty="0" smtClean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endParaRPr lang="en-US" sz="2000" dirty="0">
              <a:solidFill>
                <a:srgbClr val="F48B1F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856321" y="325754"/>
            <a:ext cx="14587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INTRODUCING SOLERA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856320" y="982822"/>
            <a:ext cx="9735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How it works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F433807A-A4D9-4284-AD36-E8E6787DD23B}" type="slidenum">
              <a:rPr lang="en-US" sz="1200" smtClean="0">
                <a:latin typeface="Gotham-Book"/>
              </a:rPr>
              <a:t>13</a:t>
            </a:fld>
            <a:endParaRPr lang="en-US" sz="1200" dirty="0">
              <a:latin typeface="Gotham-Book"/>
            </a:endParaRPr>
          </a:p>
        </p:txBody>
      </p:sp>
      <p:pic>
        <p:nvPicPr>
          <p:cNvPr id="17" name="Picture 7" descr="ABC_black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6" y="301842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9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/>
          </p:cNvSpPr>
          <p:nvPr/>
        </p:nvSpPr>
        <p:spPr bwMode="auto">
          <a:xfrm>
            <a:off x="793436" y="1740719"/>
            <a:ext cx="33582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PRODUCT DESIGN TASK LIST</a:t>
            </a:r>
            <a:endParaRPr lang="en-US" sz="16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7256551" y="1647662"/>
            <a:ext cx="96065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HEALTH</a:t>
            </a:r>
          </a:p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PLAN</a:t>
            </a:r>
            <a:endParaRPr lang="en-US" sz="14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8735008" y="1647662"/>
            <a:ext cx="10759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SOLERA</a:t>
            </a:r>
          </a:p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HEALTH</a:t>
            </a:r>
            <a:endParaRPr lang="en-US" sz="14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10095270" y="1647662"/>
            <a:ext cx="14779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DELIVERY</a:t>
            </a:r>
          </a:p>
          <a:p>
            <a:pPr algn="ctr">
              <a:spcBef>
                <a:spcPct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PARTNER</a:t>
            </a:r>
            <a:endParaRPr lang="en-US" sz="14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33528" y="5319702"/>
            <a:ext cx="10967355" cy="37555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479121" y="1546391"/>
            <a:ext cx="0" cy="5155297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095269" y="1241456"/>
            <a:ext cx="0" cy="5155297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76485" y="1546391"/>
            <a:ext cx="0" cy="5155297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134147" y="6858000"/>
            <a:ext cx="3700086" cy="70917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**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81623" y="2608697"/>
            <a:ext cx="10956721" cy="33614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>
            <a:spLocks/>
          </p:cNvSpPr>
          <p:nvPr/>
        </p:nvSpPr>
        <p:spPr bwMode="auto">
          <a:xfrm>
            <a:off x="856321" y="325754"/>
            <a:ext cx="14587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INTRODUCING SOLERA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68" name="Rectangle 67"/>
          <p:cNvSpPr>
            <a:spLocks/>
          </p:cNvSpPr>
          <p:nvPr/>
        </p:nvSpPr>
        <p:spPr bwMode="auto">
          <a:xfrm>
            <a:off x="856320" y="710482"/>
            <a:ext cx="9735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DIABetes prevention stakeholder roles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412299"/>
              </p:ext>
            </p:extLst>
          </p:nvPr>
        </p:nvGraphicFramePr>
        <p:xfrm>
          <a:off x="649957" y="1110757"/>
          <a:ext cx="9400200" cy="551295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46160"/>
                <a:gridCol w="1051702"/>
                <a:gridCol w="1003906"/>
                <a:gridCol w="945174"/>
                <a:gridCol w="1285759"/>
                <a:gridCol w="1367499"/>
              </a:tblGrid>
              <a:tr h="53251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Gotham-Medium"/>
                        </a:rPr>
                        <a:t>DPP IMPLEMENTATION TASK LIST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Gotham-Medium"/>
                      </a:endParaRPr>
                    </a:p>
                  </a:txBody>
                  <a:tcPr>
                    <a:solidFill>
                      <a:srgbClr val="F48B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Gotham-Medium"/>
                        </a:rPr>
                        <a:t>HEALTH PLAN</a:t>
                      </a:r>
                      <a:endParaRPr lang="en-US" sz="1400" b="0" dirty="0"/>
                    </a:p>
                  </a:txBody>
                  <a:tcPr>
                    <a:solidFill>
                      <a:srgbClr val="F48B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Gotham-Medium"/>
                        </a:rPr>
                        <a:t>EPHC Providers</a:t>
                      </a:r>
                      <a:endParaRPr lang="en-US" sz="1400" b="0" dirty="0"/>
                    </a:p>
                  </a:txBody>
                  <a:tcPr>
                    <a:solidFill>
                      <a:srgbClr val="F48B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Gotham-Medium"/>
                        </a:rPr>
                        <a:t>SOLERA</a:t>
                      </a:r>
                      <a:endParaRPr lang="en-US" sz="1400" b="0" dirty="0"/>
                    </a:p>
                  </a:txBody>
                  <a:tcPr>
                    <a:solidFill>
                      <a:srgbClr val="F48B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Gotham-Medium"/>
                        </a:rPr>
                        <a:t>DPP</a:t>
                      </a:r>
                      <a:r>
                        <a:rPr lang="en-US" sz="1400" b="0" baseline="0" dirty="0" smtClean="0">
                          <a:solidFill>
                            <a:schemeClr val="bg1"/>
                          </a:solidFill>
                          <a:latin typeface="Gotham-Medium"/>
                        </a:rPr>
                        <a:t> PARTNER</a:t>
                      </a:r>
                      <a:endParaRPr lang="en-US" sz="1400" b="0" dirty="0"/>
                    </a:p>
                  </a:txBody>
                  <a:tcPr>
                    <a:solidFill>
                      <a:srgbClr val="F48B1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Gotham-Medium"/>
                          <a:ea typeface="+mn-ea"/>
                          <a:cs typeface="+mn-cs"/>
                        </a:rPr>
                        <a:t>EMPLOYERS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b="0" kern="1200" dirty="0" smtClean="0">
                          <a:solidFill>
                            <a:schemeClr val="bg1"/>
                          </a:solidFill>
                          <a:latin typeface="Gotham-Medium"/>
                          <a:ea typeface="+mn-ea"/>
                          <a:cs typeface="+mn-cs"/>
                        </a:rPr>
                        <a:t>**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Gotham-Medium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48B1E"/>
                    </a:solidFill>
                  </a:tcPr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Provide program eligible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information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4698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Communicate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benefit availability to </a:t>
                      </a:r>
                      <a:r>
                        <a:rPr lang="en-US" sz="1200" baseline="0" dirty="0" smtClean="0">
                          <a:latin typeface="Gotham-Medium"/>
                        </a:rPr>
                        <a:t>employers/doctors/employees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Gotham-Medium"/>
                        </a:rPr>
                        <a:t>**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4698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Consumer engagement and enrollment: telephone and website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Identify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members/patients with Prediabetes and refer 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Provide DPP to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members &amp; track data for milestones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Submit claim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to health plan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Process and pay claim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Pay DPP partner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for milestone-based activity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Provide ongoing customer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service for DPP members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Provide data/reporting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to stakeholders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4699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Implement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employer specific DPP engagement plan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Gotham-Medium"/>
                        </a:rPr>
                        <a:t>**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Mobile Health Consumer identification (risk</a:t>
                      </a:r>
                      <a:r>
                        <a:rPr lang="en-US" sz="1200" baseline="0" dirty="0" smtClean="0">
                          <a:latin typeface="Gotham-Medium"/>
                        </a:rPr>
                        <a:t> screen)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  <a:tr h="3570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otham-Medium"/>
                        </a:rPr>
                        <a:t>Identify Prediabetes members as a care gap (RHI)</a:t>
                      </a:r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Gotham-Medium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81" y="2654365"/>
            <a:ext cx="244808" cy="24480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64" y="1833739"/>
            <a:ext cx="244808" cy="24480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209" y="2200951"/>
            <a:ext cx="244808" cy="244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801" y="3744832"/>
            <a:ext cx="244808" cy="24480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196" y="3055577"/>
            <a:ext cx="244808" cy="24480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209" y="4104212"/>
            <a:ext cx="244808" cy="24480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85" y="3771104"/>
            <a:ext cx="244808" cy="24480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743" y="4806694"/>
            <a:ext cx="244808" cy="24480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81" y="4448912"/>
            <a:ext cx="244808" cy="24480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481" y="5083238"/>
            <a:ext cx="244808" cy="24480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1CA567D3-27FB-4681-AE76-0D59AC0BB4F7}" type="slidenum">
              <a:rPr lang="en-US" sz="1200" smtClean="0">
                <a:latin typeface="Gotham-Book"/>
              </a:rPr>
              <a:t>14</a:t>
            </a:fld>
            <a:endParaRPr lang="en-US" sz="1200" dirty="0">
              <a:latin typeface="Gotham-Book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801" y="3403976"/>
            <a:ext cx="244808" cy="2448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736" y="5490155"/>
            <a:ext cx="218339" cy="2183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809" y="6274349"/>
            <a:ext cx="244808" cy="2448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64" y="5944772"/>
            <a:ext cx="244808" cy="244808"/>
          </a:xfrm>
          <a:prstGeom prst="rect">
            <a:avLst/>
          </a:prstGeom>
        </p:spPr>
      </p:pic>
      <p:pic>
        <p:nvPicPr>
          <p:cNvPr id="33" name="Picture 7" descr="ABC_black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80" y="338880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440" y="2230947"/>
            <a:ext cx="244808" cy="24480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324" y="5605568"/>
            <a:ext cx="244808" cy="2448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56519" y="1647662"/>
            <a:ext cx="1791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</a:t>
            </a:r>
          </a:p>
          <a:p>
            <a:r>
              <a:rPr lang="en-US" dirty="0" smtClean="0"/>
              <a:t>Employers can engage in DPP promotion or defer implementation to plan and providers.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0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67623" y="1962448"/>
            <a:ext cx="2720600" cy="19192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69411" y="1962448"/>
            <a:ext cx="2720600" cy="19192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71199" y="1962448"/>
            <a:ext cx="2720600" cy="19192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67623" y="4195885"/>
            <a:ext cx="2720600" cy="192351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69411" y="4195885"/>
            <a:ext cx="2720600" cy="192351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871199" y="4195885"/>
            <a:ext cx="2720600" cy="192351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954305" y="2721767"/>
            <a:ext cx="21067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54305" y="4909161"/>
            <a:ext cx="21067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76357" y="2721767"/>
            <a:ext cx="21067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76357" y="4909161"/>
            <a:ext cx="21067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171141" y="2721767"/>
            <a:ext cx="21067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171141" y="4909161"/>
            <a:ext cx="210670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515814" y="2249239"/>
            <a:ext cx="159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Smartphone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01510" y="2249239"/>
            <a:ext cx="851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Online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849851" y="2094619"/>
            <a:ext cx="1691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Smartphone</a:t>
            </a: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&amp;/or Online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54765" y="4420420"/>
            <a:ext cx="159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Text Message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19071" y="4420420"/>
            <a:ext cx="90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Phone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52761" y="4420420"/>
            <a:ext cx="1486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Face to face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447" y="4438585"/>
            <a:ext cx="425088" cy="35424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903" y="4312263"/>
            <a:ext cx="376909" cy="4891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259" y="2116398"/>
            <a:ext cx="584200" cy="5842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694" y="2219744"/>
            <a:ext cx="479612" cy="36770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992" y="2183882"/>
            <a:ext cx="266361" cy="4197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252" y="4387767"/>
            <a:ext cx="409125" cy="42691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3352" y="2958273"/>
            <a:ext cx="1105493" cy="8291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4042" y="3205750"/>
            <a:ext cx="1218647" cy="3151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7202" y="2974252"/>
            <a:ext cx="1226479" cy="17247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7601" y="3299481"/>
            <a:ext cx="1025260" cy="16289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6812" y="7096934"/>
            <a:ext cx="1209115" cy="24802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0714" y="5280037"/>
            <a:ext cx="641911" cy="29420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6812" y="5240648"/>
            <a:ext cx="803501" cy="45254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7200" y="5010799"/>
            <a:ext cx="1302811" cy="161589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4751" y="5305982"/>
            <a:ext cx="1635683" cy="629110"/>
          </a:xfrm>
          <a:prstGeom prst="rect">
            <a:avLst/>
          </a:prstGeom>
        </p:spPr>
      </p:pic>
      <p:sp>
        <p:nvSpPr>
          <p:cNvPr id="66" name="Rectangle 65"/>
          <p:cNvSpPr>
            <a:spLocks/>
          </p:cNvSpPr>
          <p:nvPr/>
        </p:nvSpPr>
        <p:spPr bwMode="auto">
          <a:xfrm>
            <a:off x="856320" y="1022582"/>
            <a:ext cx="9735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NETWORK of DPP partners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52760" y="3608234"/>
            <a:ext cx="939176" cy="206898"/>
          </a:xfrm>
          <a:prstGeom prst="rect">
            <a:avLst/>
          </a:prstGeom>
        </p:spPr>
      </p:pic>
      <p:sp>
        <p:nvSpPr>
          <p:cNvPr id="53" name="Rectangle 52"/>
          <p:cNvSpPr>
            <a:spLocks/>
          </p:cNvSpPr>
          <p:nvPr/>
        </p:nvSpPr>
        <p:spPr bwMode="auto">
          <a:xfrm>
            <a:off x="856321" y="325754"/>
            <a:ext cx="14587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INTRODUCING SOLERA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49BBDCB3-A98D-460A-9511-AE1838419F8F}" type="slidenum">
              <a:rPr lang="en-US" sz="1200" smtClean="0">
                <a:latin typeface="Gotham-Book"/>
              </a:rPr>
              <a:t>15</a:t>
            </a:fld>
            <a:endParaRPr lang="en-US" sz="1200" dirty="0">
              <a:latin typeface="Gotham-Book"/>
            </a:endParaRPr>
          </a:p>
        </p:txBody>
      </p:sp>
      <p:pic>
        <p:nvPicPr>
          <p:cNvPr id="65" name="Picture 7" descr="ABC_black_blue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861" y="352723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7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101" y="1514753"/>
            <a:ext cx="7435627" cy="4899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93" y="2110058"/>
            <a:ext cx="262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1688 in network locations, 1000’s of meeting times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398" y="4776796"/>
            <a:ext cx="2393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800+ community network locations*, various meeting times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101" y="5783825"/>
            <a:ext cx="3394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* Contracting occurs as needed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163" y="3408417"/>
            <a:ext cx="262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486 network locations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856319" y="1039602"/>
            <a:ext cx="515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FACE TO FACE NETWORK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20" y="2932272"/>
            <a:ext cx="803501" cy="4525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19" y="1834696"/>
            <a:ext cx="1547136" cy="1918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19" y="4155240"/>
            <a:ext cx="1476752" cy="567982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 bwMode="auto">
          <a:xfrm>
            <a:off x="856321" y="325754"/>
            <a:ext cx="145873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INTRODUCING SOLERA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E29E2E3C-A4D8-4987-8D55-7FE7DAA54171}" type="slidenum">
              <a:rPr lang="en-US" sz="1200" smtClean="0">
                <a:latin typeface="Gotham-Book"/>
              </a:rPr>
              <a:t>16</a:t>
            </a:fld>
            <a:endParaRPr lang="en-US" sz="1200" dirty="0">
              <a:latin typeface="Gotham-Book"/>
            </a:endParaRPr>
          </a:p>
        </p:txBody>
      </p:sp>
      <p:pic>
        <p:nvPicPr>
          <p:cNvPr id="16" name="Picture 7" descr="ABC_black_blu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733" y="301842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8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4391025" y="2972060"/>
            <a:ext cx="3406777" cy="3244118"/>
          </a:xfrm>
          <a:prstGeom prst="rect">
            <a:avLst/>
          </a:prstGeom>
          <a:solidFill>
            <a:srgbClr val="F48B1E"/>
          </a:solidFill>
          <a:ln>
            <a:solidFill>
              <a:srgbClr val="F48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912101" y="2972060"/>
            <a:ext cx="3406777" cy="3244118"/>
          </a:xfrm>
          <a:prstGeom prst="rect">
            <a:avLst/>
          </a:prstGeom>
          <a:solidFill>
            <a:srgbClr val="F48B1E"/>
          </a:solidFill>
          <a:ln>
            <a:solidFill>
              <a:srgbClr val="F48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56319" y="2972060"/>
            <a:ext cx="3406777" cy="3244118"/>
          </a:xfrm>
          <a:prstGeom prst="rect">
            <a:avLst/>
          </a:prstGeom>
          <a:solidFill>
            <a:srgbClr val="F48B1E"/>
          </a:solidFill>
          <a:ln>
            <a:solidFill>
              <a:srgbClr val="F48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03791" y="4283215"/>
            <a:ext cx="27510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  <a:t>Provider referral: </a:t>
            </a:r>
            <a:r>
              <a:rPr lang="en-US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</a:b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clinician refers a member to the DPP program</a:t>
            </a:r>
            <a:endParaRPr lang="en-US" sz="13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0" name="Rectangle 19"/>
          <p:cNvSpPr>
            <a:spLocks/>
          </p:cNvSpPr>
          <p:nvPr/>
        </p:nvSpPr>
        <p:spPr bwMode="auto">
          <a:xfrm>
            <a:off x="856320" y="325754"/>
            <a:ext cx="136575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MEMBER REFERRALS</a:t>
            </a:r>
            <a:endParaRPr lang="en-US" sz="1000" dirty="0">
              <a:solidFill>
                <a:schemeClr val="tx2"/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51672" y="4283216"/>
            <a:ext cx="2994920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  <a:t>Care gap analysis: </a:t>
            </a:r>
            <a:r>
              <a:rPr lang="en-US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</a:b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member is identified 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via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an RHI “Care Gaps” analysis</a:t>
            </a:r>
            <a:endParaRPr lang="en-US" dirty="0" smtClean="0">
              <a:solidFill>
                <a:schemeClr val="bg1"/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</a:br>
            <a:endParaRPr lang="en-US" sz="13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00677" y="4283217"/>
            <a:ext cx="273743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  <a:t>Self-referral: </a:t>
            </a:r>
            <a:r>
              <a:rPr lang="en-US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</a:rPr>
            </a:b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member visits solera4me.com and takes a 1-minute quiz 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to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qualify for the DPP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</a:br>
            <a:endParaRPr lang="en-US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856320" y="1399453"/>
            <a:ext cx="9735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HOW do MEMBERS qualify for THE DPP?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203790" y="3393595"/>
            <a:ext cx="468087" cy="468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ld" charset="0"/>
                <a:ea typeface="Gotham-Bold" charset="0"/>
                <a:cs typeface="Gotham-Bold" charset="0"/>
              </a:rPr>
              <a:t>1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Gotham-Bold" charset="0"/>
              <a:ea typeface="Gotham-Bold" charset="0"/>
              <a:cs typeface="Gotham-Bold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691386" y="3393595"/>
            <a:ext cx="468087" cy="468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ld" charset="0"/>
                <a:ea typeface="Gotham-Bold" charset="0"/>
                <a:cs typeface="Gotham-Bold" charset="0"/>
              </a:rPr>
              <a:t>2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Gotham-Bold" charset="0"/>
              <a:ea typeface="Gotham-Bold" charset="0"/>
              <a:cs typeface="Gotham-Bold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163765" y="3393595"/>
            <a:ext cx="468087" cy="468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ld" charset="0"/>
                <a:ea typeface="Gotham-Bold" charset="0"/>
                <a:cs typeface="Gotham-Bold" charset="0"/>
              </a:rPr>
              <a:t>3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Gotham-Bold" charset="0"/>
              <a:ea typeface="Gotham-Bold" charset="0"/>
              <a:cs typeface="Gotham-Bold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1004" y="2096985"/>
            <a:ext cx="93617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Members qualify in one of the following ways: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224EBFA9-161C-446C-810D-035DFC0927F3}" type="slidenum">
              <a:rPr lang="en-US" sz="1200" smtClean="0">
                <a:latin typeface="Gotham-Book"/>
              </a:rPr>
              <a:t>17</a:t>
            </a:fld>
            <a:endParaRPr lang="en-US" sz="1200" dirty="0">
              <a:latin typeface="Gotham-Book"/>
            </a:endParaRPr>
          </a:p>
        </p:txBody>
      </p:sp>
      <p:pic>
        <p:nvPicPr>
          <p:cNvPr id="25" name="Picture 7" descr="ABC_black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1" y="338880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66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/>
          </p:cNvSpPr>
          <p:nvPr/>
        </p:nvSpPr>
        <p:spPr bwMode="auto">
          <a:xfrm>
            <a:off x="856320" y="325754"/>
            <a:ext cx="136575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MEMBER REFERRALS</a:t>
            </a:r>
            <a:endParaRPr lang="en-US" sz="1000" dirty="0">
              <a:solidFill>
                <a:schemeClr val="tx2"/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856320" y="1240423"/>
            <a:ext cx="9735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HOW will MEMBERS find out about THE DPP?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20" y="1976239"/>
            <a:ext cx="3517933" cy="38952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9495" y="5894275"/>
            <a:ext cx="344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-Medium"/>
              </a:rPr>
              <a:t>Provider campaigns</a:t>
            </a:r>
            <a:endParaRPr lang="en-US" dirty="0">
              <a:latin typeface="Gotham-Medium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6" y="1967498"/>
            <a:ext cx="2915975" cy="37517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48584" y="5899063"/>
            <a:ext cx="298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-Medium"/>
              </a:rPr>
              <a:t>Employer-based outreach</a:t>
            </a:r>
            <a:endParaRPr lang="en-US" dirty="0">
              <a:latin typeface="Gotham-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8586" y="1967498"/>
            <a:ext cx="2915975" cy="37517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</a:t>
            </a:r>
            <a:fld id="{1F440C68-1E13-40FC-ABE7-E145C00F35CB}" type="slidenum">
              <a:rPr lang="en-US" sz="1200" smtClean="0">
                <a:latin typeface="Gotham-Book"/>
              </a:rPr>
              <a:t>18</a:t>
            </a:fld>
            <a:endParaRPr lang="en-US" sz="1200" dirty="0">
              <a:latin typeface="Gotham-Book"/>
            </a:endParaRPr>
          </a:p>
        </p:txBody>
      </p:sp>
      <p:pic>
        <p:nvPicPr>
          <p:cNvPr id="11" name="Picture 7" descr="ABC_black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6" y="224898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 bwMode="auto">
          <a:xfrm>
            <a:off x="856318" y="1285274"/>
            <a:ext cx="6152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Turnkey communications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148" y="2068381"/>
            <a:ext cx="10806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Anthem Communication Toolkit (can be co branded for employer or provider)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743" y="2656563"/>
            <a:ext cx="308995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otham Book" charset="0"/>
                <a:ea typeface="Gotham Book" charset="0"/>
                <a:cs typeface="Gotham Book" charset="0"/>
              </a:rPr>
              <a:t>Internal Communications 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Newsletter Articles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Training PowerPoint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Clinical PowerPoint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1600" b="1" dirty="0" smtClean="0">
                <a:latin typeface="Gotham Book" charset="0"/>
                <a:ea typeface="Gotham Book" charset="0"/>
                <a:cs typeface="Gotham Book" charset="0"/>
              </a:rPr>
              <a:t>Anthem Customer Support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FAQ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Customer Service Call Script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Follow Up Email Template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One Page Flyer 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37150" y="2656560"/>
            <a:ext cx="3089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otham Book" charset="0"/>
                <a:ea typeface="Gotham Book" charset="0"/>
                <a:cs typeface="Gotham Book" charset="0"/>
              </a:rPr>
              <a:t>Provider Communications 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Provider Email Campaign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Provider Letter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Patient Brochure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97558" y="2656562"/>
            <a:ext cx="30899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otham Book" charset="0"/>
                <a:ea typeface="Gotham Book" charset="0"/>
                <a:cs typeface="Gotham Book" charset="0"/>
              </a:rPr>
              <a:t>Employer Communications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Introductory Email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Biometric integration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Mobile Health Consumer Content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Newsletter Articles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Employer Presentation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Gotham Book" charset="0"/>
                <a:ea typeface="Gotham Book" charset="0"/>
                <a:cs typeface="Gotham Book" charset="0"/>
              </a:rPr>
              <a:t>Lunch and Learn presentation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856320" y="325754"/>
            <a:ext cx="136575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MEMBER REFERRALS</a:t>
            </a:r>
            <a:endParaRPr lang="en-US" sz="1000" dirty="0">
              <a:solidFill>
                <a:schemeClr val="tx2"/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6A4128BE-8FCB-4FBE-A3AA-2C720D59CEA7}" type="slidenum">
              <a:rPr lang="en-US" sz="1200" smtClean="0">
                <a:latin typeface="Gotham-Book"/>
              </a:rPr>
              <a:t>19</a:t>
            </a:fld>
            <a:endParaRPr lang="en-US" sz="1200" dirty="0">
              <a:latin typeface="Gotham-Book"/>
            </a:endParaRPr>
          </a:p>
        </p:txBody>
      </p:sp>
      <p:pic>
        <p:nvPicPr>
          <p:cNvPr id="12" name="Picture 7" descr="ABC_black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533" y="479642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6193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1019" r="13297" b="406"/>
          <a:stretch/>
        </p:blipFill>
        <p:spPr>
          <a:xfrm>
            <a:off x="5029199" y="-10158"/>
            <a:ext cx="7171039" cy="68805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4674" y="0"/>
            <a:ext cx="7167327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818" y="-6917"/>
            <a:ext cx="5028491" cy="6858000"/>
          </a:xfrm>
          <a:prstGeom prst="rect">
            <a:avLst/>
          </a:prstGeom>
          <a:solidFill>
            <a:srgbClr val="F4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 bwMode="auto">
          <a:xfrm>
            <a:off x="598839" y="636209"/>
            <a:ext cx="24393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Today’s </a:t>
            </a:r>
          </a:p>
          <a:p>
            <a:r>
              <a:rPr lang="en-US" sz="2400" cap="all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conversation</a:t>
            </a:r>
            <a:endParaRPr lang="en-US" sz="2400" cap="all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8839" y="1662174"/>
            <a:ext cx="502920" cy="29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447575" y="2284532"/>
            <a:ext cx="4723200" cy="1605602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Why </a:t>
            </a:r>
            <a:r>
              <a:rPr lang="en-US" sz="1800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focus on </a:t>
            </a:r>
            <a:r>
              <a:rPr lang="en-US" sz="18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diabetes </a:t>
            </a:r>
            <a:r>
              <a:rPr lang="en-US" sz="1800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prevention?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The Diabetes Prevention Program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Introducing Solera Health</a:t>
            </a:r>
            <a:endParaRPr lang="en-US" sz="18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Member referrals</a:t>
            </a:r>
            <a:endParaRPr lang="en-US" sz="18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Page </a:t>
            </a:r>
            <a:fld id="{05C3755F-0D79-42DA-B007-B0071951304C}" type="slidenum">
              <a:rPr lang="en-US" sz="1200" smtClean="0">
                <a:solidFill>
                  <a:schemeClr val="bg1"/>
                </a:solidFill>
                <a:latin typeface="Gotham-Book"/>
              </a:rPr>
              <a:pPr algn="r"/>
              <a:t>2</a:t>
            </a:fld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 </a:t>
            </a:r>
            <a:endParaRPr lang="en-US" sz="1200" dirty="0">
              <a:solidFill>
                <a:schemeClr val="bg1"/>
              </a:solidFill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1283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6795"/>
            <a:ext cx="12192000" cy="6858000"/>
          </a:xfrm>
          <a:prstGeom prst="rect">
            <a:avLst/>
          </a:prstGeom>
          <a:solidFill>
            <a:srgbClr val="F4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0729" y="2598003"/>
            <a:ext cx="911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cap="all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Questions?</a:t>
            </a:r>
            <a:endParaRPr lang="en-US" sz="3200" cap="all" dirty="0" smtClean="0">
              <a:solidFill>
                <a:schemeClr val="bg1"/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1081" y="658639"/>
            <a:ext cx="10809839" cy="554072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t="1281" r="4484" b="5694"/>
          <a:stretch/>
        </p:blipFill>
        <p:spPr>
          <a:xfrm rot="10800000">
            <a:off x="4672" y="-10510"/>
            <a:ext cx="12182656" cy="68685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4672" y="0"/>
            <a:ext cx="12192000" cy="687376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49977" y="2577295"/>
            <a:ext cx="7682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Anthem is implementing a new covered preventive service – the Diabetes Prevention Program (DPP). </a:t>
            </a:r>
          </a:p>
          <a:p>
            <a:pPr>
              <a:lnSpc>
                <a:spcPct val="150000"/>
              </a:lnSpc>
            </a:pPr>
            <a:endParaRPr lang="en-US" u="none" strike="noStrike" dirty="0">
              <a:solidFill>
                <a:schemeClr val="bg1"/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The DPP will be available at no cost to all Anthem members who qualify. </a:t>
            </a:r>
            <a:endParaRPr lang="en-US" u="none" strike="noStrike" dirty="0" smtClean="0">
              <a:solidFill>
                <a:schemeClr val="bg1"/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Page </a:t>
            </a:r>
            <a:fld id="{5423BB55-65B9-4FB4-A606-6392769A6875}" type="slidenum">
              <a:rPr lang="en-US" sz="1200" smtClean="0">
                <a:solidFill>
                  <a:schemeClr val="bg1"/>
                </a:solidFill>
                <a:latin typeface="Gotham-Book"/>
              </a:rPr>
              <a:t>3</a:t>
            </a:fld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 </a:t>
            </a:r>
            <a:endParaRPr lang="en-US" sz="1200" dirty="0">
              <a:solidFill>
                <a:schemeClr val="bg1"/>
              </a:solidFill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357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4391025" y="2003476"/>
            <a:ext cx="3406777" cy="3929238"/>
          </a:xfrm>
          <a:prstGeom prst="rect">
            <a:avLst/>
          </a:prstGeom>
          <a:noFill/>
          <a:ln w="15875">
            <a:solidFill>
              <a:srgbClr val="F48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912101" y="2003476"/>
            <a:ext cx="3406777" cy="3929238"/>
          </a:xfrm>
          <a:prstGeom prst="rect">
            <a:avLst/>
          </a:prstGeom>
          <a:noFill/>
          <a:ln w="15875">
            <a:solidFill>
              <a:srgbClr val="F48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856319" y="2003476"/>
            <a:ext cx="3406777" cy="3929238"/>
          </a:xfrm>
          <a:prstGeom prst="rect">
            <a:avLst/>
          </a:prstGeom>
          <a:noFill/>
          <a:ln w="15875">
            <a:solidFill>
              <a:srgbClr val="F48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0695" y="3999751"/>
            <a:ext cx="2994920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1 in 3 of us is at risk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for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diabetes.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20" name="Rectangle 19"/>
          <p:cNvSpPr>
            <a:spLocks/>
          </p:cNvSpPr>
          <p:nvPr/>
        </p:nvSpPr>
        <p:spPr bwMode="auto">
          <a:xfrm>
            <a:off x="856321" y="325754"/>
            <a:ext cx="26161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WHY FOCUS ON DIABETES PREVENTION?</a:t>
            </a:r>
            <a:endParaRPr lang="en-US" sz="1000" dirty="0">
              <a:solidFill>
                <a:schemeClr val="tx2"/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55399" y="3999751"/>
            <a:ext cx="2994920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More than 86 million Americans today have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prediabetes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, and most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of us don’t know it.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00677" y="3999751"/>
            <a:ext cx="2737439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Prediabetes means that blood sugar levels are higher than normal, but not high enough yet 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be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classified as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type 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2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diabetes.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27" y="2764972"/>
            <a:ext cx="453160" cy="472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231" y="2764972"/>
            <a:ext cx="453160" cy="4728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23" y="2764972"/>
            <a:ext cx="453160" cy="472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445" y="2547843"/>
            <a:ext cx="1432831" cy="907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1975" y="282762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48B1E"/>
                </a:solidFill>
                <a:latin typeface="Gotham-Medium" charset="0"/>
                <a:ea typeface="Gotham-Medium" charset="0"/>
                <a:cs typeface="Gotham-Medium" charset="0"/>
              </a:rPr>
              <a:t>86M</a:t>
            </a:r>
            <a:endParaRPr lang="en-US" dirty="0">
              <a:solidFill>
                <a:srgbClr val="F48B1E"/>
              </a:solidFill>
              <a:latin typeface="Gotham-Medium" charset="0"/>
              <a:ea typeface="Gotham-Medium" charset="0"/>
              <a:cs typeface="Gotham-Medium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7" y="2408521"/>
            <a:ext cx="558800" cy="838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2B0724D4-AB92-4403-802C-F1ECDE19E0AF}" type="slidenum">
              <a:rPr lang="en-US" sz="1200" smtClean="0">
                <a:latin typeface="Gotham-Book"/>
              </a:rPr>
              <a:t>4</a:t>
            </a:fld>
            <a:endParaRPr lang="en-US" sz="1200" dirty="0">
              <a:latin typeface="Gotham-Book"/>
            </a:endParaRPr>
          </a:p>
        </p:txBody>
      </p:sp>
      <p:pic>
        <p:nvPicPr>
          <p:cNvPr id="17" name="Picture 7" descr="ABC_black_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12" y="463767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856321" y="331434"/>
            <a:ext cx="26161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WHY FOCUS ON DIABETES PREVENTION?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6319" y="68415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856319" y="1399453"/>
            <a:ext cx="4913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WHO IS AT RISK?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1004" y="2096984"/>
            <a:ext cx="93617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Members who have the following factors are at higher risk for prediabetes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.</a:t>
            </a:r>
            <a:endParaRPr lang="en-US" u="none" strike="noStrike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829" y="4398655"/>
            <a:ext cx="2239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Medium" charset="0"/>
                <a:ea typeface="Gotham-Medium" charset="0"/>
                <a:cs typeface="Gotham-Medium" charset="0"/>
              </a:rPr>
              <a:t>Weight:</a:t>
            </a:r>
          </a:p>
          <a:p>
            <a:pPr algn="ctr"/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body mass index </a:t>
            </a:r>
            <a:b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</a:br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(BMI) over 25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18085" y="4398655"/>
            <a:ext cx="10166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Medium" charset="0"/>
                <a:ea typeface="Gotham-Medium" charset="0"/>
                <a:cs typeface="Gotham-Medium" charset="0"/>
              </a:rPr>
              <a:t>Age:</a:t>
            </a:r>
          </a:p>
          <a:p>
            <a:pPr algn="ctr"/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over 40 </a:t>
            </a:r>
          </a:p>
          <a:p>
            <a:pPr algn="ctr"/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years old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93949" y="4398655"/>
            <a:ext cx="17011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Medium" charset="0"/>
                <a:ea typeface="Gotham-Medium" charset="0"/>
                <a:cs typeface="Gotham-Medium" charset="0"/>
              </a:rPr>
              <a:t>Family history:</a:t>
            </a:r>
          </a:p>
          <a:p>
            <a:pPr algn="ctr"/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parent or sibling </a:t>
            </a:r>
            <a:b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</a:br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with diabetes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33943" y="4398655"/>
            <a:ext cx="17346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Medium" charset="0"/>
                <a:ea typeface="Gotham-Medium" charset="0"/>
                <a:cs typeface="Gotham-Medium" charset="0"/>
              </a:rPr>
              <a:t>Ethnicity: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Hispanic or 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African American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574395" y="4398655"/>
            <a:ext cx="161133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Medium" charset="0"/>
                <a:ea typeface="Gotham-Medium" charset="0"/>
                <a:cs typeface="Gotham-Medium" charset="0"/>
              </a:rPr>
              <a:t>Activity level: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More sedentary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lifestyle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359267" y="3086142"/>
            <a:ext cx="1143000" cy="1143000"/>
            <a:chOff x="1359266" y="2875830"/>
            <a:chExt cx="1143000" cy="1143000"/>
          </a:xfrm>
        </p:grpSpPr>
        <p:sp>
          <p:nvSpPr>
            <p:cNvPr id="29" name="Oval 28"/>
            <p:cNvSpPr/>
            <p:nvPr/>
          </p:nvSpPr>
          <p:spPr>
            <a:xfrm>
              <a:off x="1359266" y="2875830"/>
              <a:ext cx="1143000" cy="1143000"/>
            </a:xfrm>
            <a:prstGeom prst="ellipse">
              <a:avLst/>
            </a:prstGeom>
            <a:solidFill>
              <a:srgbClr val="F48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6692" y="3155286"/>
              <a:ext cx="640378" cy="630213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473448" y="3086142"/>
            <a:ext cx="1143000" cy="1143000"/>
            <a:chOff x="3294566" y="2875830"/>
            <a:chExt cx="1143000" cy="1143000"/>
          </a:xfrm>
        </p:grpSpPr>
        <p:sp>
          <p:nvSpPr>
            <p:cNvPr id="31" name="Oval 30"/>
            <p:cNvSpPr/>
            <p:nvPr/>
          </p:nvSpPr>
          <p:spPr>
            <a:xfrm>
              <a:off x="3294566" y="2875830"/>
              <a:ext cx="1143000" cy="1143000"/>
            </a:xfrm>
            <a:prstGeom prst="ellipse">
              <a:avLst/>
            </a:prstGeom>
            <a:solidFill>
              <a:srgbClr val="F48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4027" y="3198096"/>
              <a:ext cx="748790" cy="537863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701812" y="3058627"/>
            <a:ext cx="1143000" cy="1143000"/>
            <a:chOff x="7657762" y="2848315"/>
            <a:chExt cx="1143000" cy="1143000"/>
          </a:xfrm>
        </p:grpSpPr>
        <p:sp>
          <p:nvSpPr>
            <p:cNvPr id="34" name="Oval 33"/>
            <p:cNvSpPr/>
            <p:nvPr/>
          </p:nvSpPr>
          <p:spPr>
            <a:xfrm>
              <a:off x="7657762" y="2848315"/>
              <a:ext cx="1143000" cy="1143000"/>
            </a:xfrm>
            <a:prstGeom prst="ellipse">
              <a:avLst/>
            </a:prstGeom>
            <a:solidFill>
              <a:srgbClr val="F48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0170" y="3158132"/>
              <a:ext cx="498183" cy="51984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815995" y="3058627"/>
            <a:ext cx="1143000" cy="1143000"/>
            <a:chOff x="9815995" y="2848315"/>
            <a:chExt cx="1143000" cy="1143000"/>
          </a:xfrm>
        </p:grpSpPr>
        <p:sp>
          <p:nvSpPr>
            <p:cNvPr id="35" name="Oval 34"/>
            <p:cNvSpPr/>
            <p:nvPr/>
          </p:nvSpPr>
          <p:spPr>
            <a:xfrm>
              <a:off x="9815995" y="2848315"/>
              <a:ext cx="1143000" cy="1143000"/>
            </a:xfrm>
            <a:prstGeom prst="ellipse">
              <a:avLst/>
            </a:prstGeom>
            <a:solidFill>
              <a:srgbClr val="F48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51921" y="3174907"/>
              <a:ext cx="856287" cy="51377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587631" y="3035389"/>
            <a:ext cx="1143000" cy="1143000"/>
            <a:chOff x="5229866" y="2825077"/>
            <a:chExt cx="1143000" cy="1143000"/>
          </a:xfrm>
        </p:grpSpPr>
        <p:sp>
          <p:nvSpPr>
            <p:cNvPr id="33" name="Oval 32"/>
            <p:cNvSpPr/>
            <p:nvPr/>
          </p:nvSpPr>
          <p:spPr>
            <a:xfrm>
              <a:off x="5229866" y="2825077"/>
              <a:ext cx="1143000" cy="1143000"/>
            </a:xfrm>
            <a:prstGeom prst="ellipse">
              <a:avLst/>
            </a:prstGeom>
            <a:solidFill>
              <a:srgbClr val="F48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2800" y="3146142"/>
              <a:ext cx="649770" cy="533393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BCF8AA92-76E1-49AE-8BA0-4C05FCE5EAEE}" type="slidenum">
              <a:rPr lang="en-US" sz="1200" smtClean="0">
                <a:latin typeface="Gotham-Book"/>
              </a:rPr>
              <a:t>5</a:t>
            </a:fld>
            <a:endParaRPr lang="en-US" sz="1200" dirty="0">
              <a:latin typeface="Gotham-Book"/>
            </a:endParaRPr>
          </a:p>
        </p:txBody>
      </p:sp>
      <p:pic>
        <p:nvPicPr>
          <p:cNvPr id="27" name="Picture 7" descr="ABC_black_blu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658" y="484687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0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7812"/>
          <a:stretch/>
        </p:blipFill>
        <p:spPr>
          <a:xfrm>
            <a:off x="0" y="-8238"/>
            <a:ext cx="12192000" cy="68703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856321" y="325754"/>
            <a:ext cx="261610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WHY FOCUS ON DIABETES PREVENTION?</a:t>
            </a:r>
            <a:endParaRPr lang="en-US" sz="1000" dirty="0">
              <a:solidFill>
                <a:schemeClr val="bg1"/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856318" y="1399453"/>
            <a:ext cx="7329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THERE’S GOOD NEWS FOR THOSE AT RISK.</a:t>
            </a:r>
            <a:endParaRPr lang="en-US" sz="2400" cap="all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6320" y="2362026"/>
            <a:ext cx="93617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In 2001, the National Institutes of Health (NIH) and the Centers for Disease Control and Prevention (CDC) proved that losing a modest amount of weight significantly reduced a person’s risk for developing diabetes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Losing just 5 to 7% of body weight via dietary changes and increased physical 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activity resulted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in a 58% risk reduction.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Page </a:t>
            </a:r>
            <a:fld id="{2B504ED5-3307-4A97-B1D2-44D4413C85D5}" type="slidenum">
              <a:rPr lang="en-US" sz="1200" smtClean="0">
                <a:solidFill>
                  <a:schemeClr val="bg1"/>
                </a:solidFill>
                <a:latin typeface="Gotham-Book"/>
              </a:rPr>
              <a:t>6</a:t>
            </a:fld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 </a:t>
            </a:r>
            <a:endParaRPr lang="en-US" sz="1200" dirty="0">
              <a:solidFill>
                <a:schemeClr val="bg1"/>
              </a:solidFill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6637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856321" y="325754"/>
            <a:ext cx="24878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THE DIABETES PREVENTION PROGRAM</a:t>
            </a:r>
            <a:endParaRPr lang="en-US" sz="1000" dirty="0">
              <a:solidFill>
                <a:schemeClr val="bg1"/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856320" y="1399453"/>
            <a:ext cx="97354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INTRODUCING THE DIABETES PREVENTION PROGRAM (DPP)</a:t>
            </a:r>
            <a:endParaRPr lang="en-US" sz="2400" cap="all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7112" y="2457756"/>
            <a:ext cx="3459347" cy="3581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72645" y="3817089"/>
            <a:ext cx="34435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The DPP is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a 12 month program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designed to help participants adopt healthier lifestyle habits and lose a modest amount of weight.</a:t>
            </a:r>
            <a:endParaRPr lang="en-US" u="none" strike="noStrike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14915" y="2457756"/>
            <a:ext cx="3459347" cy="3581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972719" y="2457756"/>
            <a:ext cx="3459347" cy="3581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22695" y="3817090"/>
            <a:ext cx="34435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The program focuses on healthier eating, increased physical activity, and managing the challenges that are associated with lifestyle change.</a:t>
            </a:r>
            <a:endParaRPr lang="en-US" u="none" strike="noStrike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30003" y="3817089"/>
            <a:ext cx="3345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After the initial 16 weeks, participants attend monthly sessions to reinforce the new lifestyle habits they’ve adopted.</a:t>
            </a:r>
            <a:endParaRPr lang="en-US" u="none" strike="noStrike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60370" y="2979247"/>
            <a:ext cx="468087" cy="468086"/>
          </a:xfrm>
          <a:prstGeom prst="ellipse">
            <a:avLst/>
          </a:prstGeom>
          <a:solidFill>
            <a:srgbClr val="F4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otham-Bold" charset="0"/>
              <a:ea typeface="Gotham-Bold" charset="0"/>
              <a:cs typeface="Gotham-Bold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910421" y="3011334"/>
            <a:ext cx="468087" cy="468086"/>
          </a:xfrm>
          <a:prstGeom prst="ellipse">
            <a:avLst/>
          </a:prstGeom>
          <a:solidFill>
            <a:srgbClr val="F4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otham-Bold" charset="0"/>
              <a:ea typeface="Gotham-Bold" charset="0"/>
              <a:cs typeface="Gotham-Bold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9369767" y="3011334"/>
            <a:ext cx="468087" cy="468086"/>
          </a:xfrm>
          <a:prstGeom prst="ellipse">
            <a:avLst/>
          </a:prstGeom>
          <a:solidFill>
            <a:srgbClr val="F4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Gotham-Bold" charset="0"/>
              <a:ea typeface="Gotham-Bold" charset="0"/>
              <a:cs typeface="Gotham-Bold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5" y="3081494"/>
            <a:ext cx="266904" cy="266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15" y="3124166"/>
            <a:ext cx="266904" cy="2669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695" y="3111925"/>
            <a:ext cx="266904" cy="2669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Page </a:t>
            </a:r>
            <a:fld id="{37780D32-AF96-4DA0-A532-E278F00E9AAA}" type="slidenum">
              <a:rPr lang="en-US" sz="1200" smtClean="0">
                <a:solidFill>
                  <a:schemeClr val="bg1"/>
                </a:solidFill>
                <a:latin typeface="Gotham-Book"/>
              </a:rPr>
              <a:t>7</a:t>
            </a:fld>
            <a:r>
              <a:rPr lang="en-US" sz="1200" dirty="0" smtClean="0">
                <a:solidFill>
                  <a:schemeClr val="bg1"/>
                </a:solidFill>
                <a:latin typeface="Gotham-Book"/>
              </a:rPr>
              <a:t> </a:t>
            </a:r>
            <a:endParaRPr lang="en-US" sz="1200" dirty="0">
              <a:solidFill>
                <a:schemeClr val="bg1"/>
              </a:solidFill>
              <a:latin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055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3818" y="5680"/>
            <a:ext cx="5028491" cy="6858000"/>
          </a:xfrm>
          <a:prstGeom prst="rect">
            <a:avLst/>
          </a:prstGeom>
          <a:solidFill>
            <a:srgbClr val="F48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598841" y="325754"/>
            <a:ext cx="24878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THE DIABETES PREVENTION PROGRAM</a:t>
            </a:r>
            <a:endParaRPr lang="en-US" sz="1000" dirty="0">
              <a:solidFill>
                <a:schemeClr val="bg1"/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8839" y="678478"/>
            <a:ext cx="502920" cy="32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Regular" charset="0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598839" y="1290715"/>
            <a:ext cx="398221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DIABETES PREVENTION PROGRAM (DPP) ELEMENTS</a:t>
            </a:r>
            <a:endParaRPr lang="en-US" sz="2400" cap="all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523" y="2978946"/>
            <a:ext cx="4047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There are an array 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of organizations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that offer Diabetes Prevention Programs (DPPs). While formats 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vary–for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instance, some meet in person while others are conducted 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online–most </a:t>
            </a:r>
            <a:r>
              <a:rPr lang="en-US" dirty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share </a:t>
            </a:r>
            <a:r>
              <a:rPr lang="en-US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a core set of elements.</a:t>
            </a:r>
            <a:endParaRPr lang="en-US" u="none" strike="noStrike" dirty="0" smtClean="0">
              <a:solidFill>
                <a:schemeClr val="bg1"/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86045" y="1603296"/>
            <a:ext cx="27222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Personal health coach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86046" y="2632151"/>
            <a:ext cx="19625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none" strike="noStrike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Weekly lessons</a:t>
            </a:r>
            <a:endParaRPr lang="en-US" sz="2000" u="none" strike="noStrike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86045" y="3650120"/>
            <a:ext cx="28472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Small group for support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86046" y="4722520"/>
            <a:ext cx="31089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Tools like wireless scales </a:t>
            </a:r>
          </a:p>
          <a:p>
            <a:r>
              <a:rPr lang="en-US" sz="20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tham-Book" charset="0"/>
                <a:ea typeface="Gotham-Book" charset="0"/>
                <a:cs typeface="Gotham-Book" charset="0"/>
              </a:rPr>
              <a:t>and/or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</a:rPr>
              <a:t>activity trackers</a:t>
            </a:r>
            <a:endParaRPr lang="en-US" sz="2000" u="none" strike="noStrike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tham-Book" charset="0"/>
              <a:ea typeface="Gotham-Book" charset="0"/>
              <a:cs typeface="Gotham-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59" y="3746013"/>
            <a:ext cx="6477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721" y="4822463"/>
            <a:ext cx="533400" cy="5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603" y="2676779"/>
            <a:ext cx="457200" cy="55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959" y="1648048"/>
            <a:ext cx="698500" cy="48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5925D60E-0710-4C12-BEBA-B123790BED9F}" type="slidenum">
              <a:rPr lang="en-US" sz="1200">
                <a:latin typeface="Gotham-Book"/>
              </a:rPr>
              <a:t>8</a:t>
            </a:fld>
            <a:endParaRPr lang="en-US" sz="1200" dirty="0">
              <a:latin typeface="Gotham-Book"/>
            </a:endParaRPr>
          </a:p>
        </p:txBody>
      </p:sp>
      <p:pic>
        <p:nvPicPr>
          <p:cNvPr id="17" name="Picture 7" descr="ABC_black_blu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64" y="224898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3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8155" y="1599070"/>
            <a:ext cx="10967421" cy="519443"/>
          </a:xfrm>
          <a:prstGeom prst="rect">
            <a:avLst/>
          </a:prstGeom>
          <a:solidFill>
            <a:srgbClr val="F48B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>
            <a:spLocks/>
          </p:cNvSpPr>
          <p:nvPr/>
        </p:nvSpPr>
        <p:spPr bwMode="auto">
          <a:xfrm>
            <a:off x="1140000" y="1733607"/>
            <a:ext cx="3358232" cy="25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WHAT DPP IS</a:t>
            </a:r>
            <a:endParaRPr lang="en-US" sz="16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096242" y="3378389"/>
            <a:ext cx="10978055" cy="4525"/>
          </a:xfrm>
          <a:prstGeom prst="line">
            <a:avLst/>
          </a:prstGeom>
          <a:ln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84055" y="931102"/>
            <a:ext cx="5429" cy="543734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923505" y="2219874"/>
            <a:ext cx="10956721" cy="682396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 bwMode="auto">
          <a:xfrm>
            <a:off x="1140000" y="2366683"/>
            <a:ext cx="506770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S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olution for those with prediabetes/metabolic</a:t>
            </a:r>
            <a:r>
              <a:rPr lang="en-US" sz="14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 </a:t>
            </a: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s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yndrome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50" name="Rectangle 49"/>
          <p:cNvSpPr>
            <a:spLocks/>
          </p:cNvSpPr>
          <p:nvPr/>
        </p:nvSpPr>
        <p:spPr bwMode="auto">
          <a:xfrm>
            <a:off x="6674245" y="1739260"/>
            <a:ext cx="3358232" cy="25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Gotham-Book" charset="0"/>
                <a:ea typeface="Gotham-Book" charset="0"/>
                <a:cs typeface="Gotham-Book" charset="0"/>
              </a:rPr>
              <a:t>WHAT DPP ISN’T</a:t>
            </a:r>
            <a:endParaRPr lang="en-US" sz="16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939490" y="3523077"/>
            <a:ext cx="10956721" cy="706461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16935" y="5052847"/>
            <a:ext cx="10956721" cy="70070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/>
          <p:cNvSpPr>
            <a:spLocks/>
          </p:cNvSpPr>
          <p:nvPr/>
        </p:nvSpPr>
        <p:spPr bwMode="auto">
          <a:xfrm>
            <a:off x="1140001" y="3075593"/>
            <a:ext cx="40644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P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reventive service-e.g. flu shot, mammogram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67" name="Rectangle 66"/>
          <p:cNvSpPr>
            <a:spLocks/>
          </p:cNvSpPr>
          <p:nvPr/>
        </p:nvSpPr>
        <p:spPr bwMode="auto">
          <a:xfrm>
            <a:off x="1140000" y="3805497"/>
            <a:ext cx="45818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E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vidence-based program developed by the CDC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68" name="Rectangle 67"/>
          <p:cNvSpPr>
            <a:spLocks/>
          </p:cNvSpPr>
          <p:nvPr/>
        </p:nvSpPr>
        <p:spPr bwMode="auto">
          <a:xfrm>
            <a:off x="1140001" y="4427920"/>
            <a:ext cx="51800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12 month program with 16-week sessions followed by eight monthly sessions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69" name="Rectangle 68"/>
          <p:cNvSpPr>
            <a:spLocks/>
          </p:cNvSpPr>
          <p:nvPr/>
        </p:nvSpPr>
        <p:spPr bwMode="auto">
          <a:xfrm>
            <a:off x="1140001" y="5292289"/>
            <a:ext cx="496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Targeted at populations based on CDC-established risk factors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0" name="Rectangle 69"/>
          <p:cNvSpPr>
            <a:spLocks/>
          </p:cNvSpPr>
          <p:nvPr/>
        </p:nvSpPr>
        <p:spPr bwMode="auto">
          <a:xfrm>
            <a:off x="1140001" y="6048431"/>
            <a:ext cx="4968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Conducted by CDC-recognized providers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1" name="Rectangle 70"/>
          <p:cNvSpPr>
            <a:spLocks/>
          </p:cNvSpPr>
          <p:nvPr/>
        </p:nvSpPr>
        <p:spPr bwMode="auto">
          <a:xfrm>
            <a:off x="6674245" y="2366683"/>
            <a:ext cx="496306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D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isease management program for those with diabetes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3" name="Rectangle 72"/>
          <p:cNvSpPr>
            <a:spLocks/>
          </p:cNvSpPr>
          <p:nvPr/>
        </p:nvSpPr>
        <p:spPr bwMode="auto">
          <a:xfrm>
            <a:off x="6690226" y="3039733"/>
            <a:ext cx="50031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W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ellness program that requires a buy up</a:t>
            </a:r>
            <a:endParaRPr lang="en-US" sz="1400" dirty="0">
              <a:solidFill>
                <a:schemeClr val="bg1"/>
              </a:solidFill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4" name="Rectangle 73"/>
          <p:cNvSpPr>
            <a:spLocks/>
          </p:cNvSpPr>
          <p:nvPr/>
        </p:nvSpPr>
        <p:spPr bwMode="auto">
          <a:xfrm>
            <a:off x="6674245" y="3805496"/>
            <a:ext cx="42329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Lifestyle </a:t>
            </a: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c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oaching program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5" name="Rectangle 74"/>
          <p:cNvSpPr>
            <a:spLocks/>
          </p:cNvSpPr>
          <p:nvPr/>
        </p:nvSpPr>
        <p:spPr bwMode="auto">
          <a:xfrm>
            <a:off x="6674245" y="4535639"/>
            <a:ext cx="42329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>
                <a:latin typeface="Gotham-Book" charset="0"/>
                <a:ea typeface="Gotham-Book" charset="0"/>
                <a:cs typeface="Gotham-Book" charset="0"/>
              </a:rPr>
              <a:t>S</a:t>
            </a: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hort term program like a challenge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6" name="Rectangle 75"/>
          <p:cNvSpPr>
            <a:spLocks/>
          </p:cNvSpPr>
          <p:nvPr/>
        </p:nvSpPr>
        <p:spPr bwMode="auto">
          <a:xfrm>
            <a:off x="6674245" y="5292289"/>
            <a:ext cx="42329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Targeted at an employer-determined population 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77" name="Rectangle 76"/>
          <p:cNvSpPr>
            <a:spLocks/>
          </p:cNvSpPr>
          <p:nvPr/>
        </p:nvSpPr>
        <p:spPr bwMode="auto">
          <a:xfrm>
            <a:off x="6674246" y="6048431"/>
            <a:ext cx="50809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dirty="0" smtClean="0">
                <a:latin typeface="Gotham-Book" charset="0"/>
                <a:ea typeface="Gotham-Book" charset="0"/>
                <a:cs typeface="Gotham-Book" charset="0"/>
              </a:rPr>
              <a:t>Conducted exclusively by doctors and nurses</a:t>
            </a:r>
            <a:endParaRPr lang="en-US" sz="1400" dirty="0">
              <a:latin typeface="Gotham-Book" charset="0"/>
              <a:ea typeface="Gotham-Book" charset="0"/>
              <a:cs typeface="Gotham-Book" charset="0"/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856321" y="325754"/>
            <a:ext cx="248786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Medium" charset="0"/>
                <a:ea typeface="Gotham-Medium" charset="0"/>
                <a:cs typeface="Gotham-Medium" charset="0"/>
                <a:sym typeface="Bebas Neue" charset="0"/>
              </a:rPr>
              <a:t>THE DIABETES PREVENTION PROGRAM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Gotham-Medium" charset="0"/>
              <a:ea typeface="Gotham-Medium" charset="0"/>
              <a:cs typeface="Gotham-Medium" charset="0"/>
              <a:sym typeface="Bebas Neue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56319" y="678478"/>
            <a:ext cx="502920" cy="32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28" name="Rectangle 27"/>
          <p:cNvSpPr>
            <a:spLocks/>
          </p:cNvSpPr>
          <p:nvPr/>
        </p:nvSpPr>
        <p:spPr bwMode="auto">
          <a:xfrm>
            <a:off x="856319" y="956440"/>
            <a:ext cx="1061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otham-Book" charset="0"/>
                <a:ea typeface="Gotham-Book" charset="0"/>
                <a:cs typeface="Gotham-Book" charset="0"/>
                <a:sym typeface="Bebas Neue" charset="0"/>
              </a:rPr>
              <a:t>The DPP Difference</a:t>
            </a:r>
            <a:endParaRPr lang="en-US" sz="2400" cap="all" dirty="0">
              <a:solidFill>
                <a:schemeClr val="tx1">
                  <a:lumMod val="75000"/>
                  <a:lumOff val="25000"/>
                </a:schemeClr>
              </a:solidFill>
              <a:latin typeface="Gotham-Book" charset="0"/>
              <a:ea typeface="Gotham-Book" charset="0"/>
              <a:cs typeface="Gotham-Book" charset="0"/>
              <a:sym typeface="Bebas Neue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7099" y="6572598"/>
            <a:ext cx="236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latin typeface="Gotham-Book"/>
              </a:rPr>
              <a:t>Page </a:t>
            </a:r>
            <a:fld id="{BC78CC6C-3FBE-4CAC-A194-C13AC6E5126A}" type="slidenum">
              <a:rPr lang="en-US" sz="1200" smtClean="0">
                <a:latin typeface="Gotham-Book"/>
              </a:rPr>
              <a:t>9</a:t>
            </a:fld>
            <a:endParaRPr lang="en-US" sz="1200" dirty="0">
              <a:latin typeface="Gotham-Book"/>
            </a:endParaRPr>
          </a:p>
        </p:txBody>
      </p:sp>
      <p:pic>
        <p:nvPicPr>
          <p:cNvPr id="30" name="Picture 7" descr="ABC_black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368" y="301842"/>
            <a:ext cx="12255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6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7622</TotalTime>
  <Words>1019</Words>
  <Application>Microsoft Office PowerPoint</Application>
  <PresentationFormat>Custom</PresentationFormat>
  <Paragraphs>204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Waldron</dc:creator>
  <cp:lastModifiedBy>Clapper, Laura</cp:lastModifiedBy>
  <cp:revision>108</cp:revision>
  <cp:lastPrinted>2016-05-06T16:47:05Z</cp:lastPrinted>
  <dcterms:created xsi:type="dcterms:W3CDTF">2016-04-28T19:53:36Z</dcterms:created>
  <dcterms:modified xsi:type="dcterms:W3CDTF">2016-06-22T04:28:09Z</dcterms:modified>
</cp:coreProperties>
</file>